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724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BBB2-8ECF-44C1-B4A3-14DF58C7993D}" type="datetimeFigureOut">
              <a:rPr lang="pt-BR" smtClean="0"/>
              <a:t>30/12/2019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04A-1B9C-43A8-953B-7FF43E9298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6968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BBB2-8ECF-44C1-B4A3-14DF58C7993D}" type="datetimeFigureOut">
              <a:rPr lang="pt-BR" smtClean="0"/>
              <a:t>30/12/2019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04A-1B9C-43A8-953B-7FF43E9298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5782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BBB2-8ECF-44C1-B4A3-14DF58C7993D}" type="datetimeFigureOut">
              <a:rPr lang="pt-BR" smtClean="0"/>
              <a:t>30/12/2019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04A-1B9C-43A8-953B-7FF43E9298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0506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BBB2-8ECF-44C1-B4A3-14DF58C7993D}" type="datetimeFigureOut">
              <a:rPr lang="pt-BR" smtClean="0"/>
              <a:t>30/12/2019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04A-1B9C-43A8-953B-7FF43E9298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3684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BBB2-8ECF-44C1-B4A3-14DF58C7993D}" type="datetimeFigureOut">
              <a:rPr lang="pt-BR" smtClean="0"/>
              <a:t>30/12/2019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04A-1B9C-43A8-953B-7FF43E9298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1667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BBB2-8ECF-44C1-B4A3-14DF58C7993D}" type="datetimeFigureOut">
              <a:rPr lang="pt-BR" smtClean="0"/>
              <a:t>30/12/2019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04A-1B9C-43A8-953B-7FF43E9298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1832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BBB2-8ECF-44C1-B4A3-14DF58C7993D}" type="datetimeFigureOut">
              <a:rPr lang="pt-BR" smtClean="0"/>
              <a:t>30/12/2019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04A-1B9C-43A8-953B-7FF43E9298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857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BBB2-8ECF-44C1-B4A3-14DF58C7993D}" type="datetimeFigureOut">
              <a:rPr lang="pt-BR" smtClean="0"/>
              <a:t>30/12/2019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04A-1B9C-43A8-953B-7FF43E9298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7298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BBB2-8ECF-44C1-B4A3-14DF58C7993D}" type="datetimeFigureOut">
              <a:rPr lang="pt-BR" smtClean="0"/>
              <a:t>30/12/2019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04A-1B9C-43A8-953B-7FF43E9298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7536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BBB2-8ECF-44C1-B4A3-14DF58C7993D}" type="datetimeFigureOut">
              <a:rPr lang="pt-BR" smtClean="0"/>
              <a:t>30/12/2019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04A-1B9C-43A8-953B-7FF43E9298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3225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BBB2-8ECF-44C1-B4A3-14DF58C7993D}" type="datetimeFigureOut">
              <a:rPr lang="pt-BR" smtClean="0"/>
              <a:t>30/12/2019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204A-1B9C-43A8-953B-7FF43E9298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6485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6BBB2-8ECF-44C1-B4A3-14DF58C7993D}" type="datetimeFigureOut">
              <a:rPr lang="pt-BR" smtClean="0"/>
              <a:t>30/12/2019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0204A-1B9C-43A8-953B-7FF43E9298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422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2331136" y="99494"/>
            <a:ext cx="66333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>
              <a:tabLst>
                <a:tab pos="6370638" algn="l"/>
              </a:tabLst>
            </a:pPr>
            <a:r>
              <a:rPr lang="pt-BR" sz="1500" b="1" dirty="0" smtClean="0"/>
              <a:t>MATRIZ DE ENQUADRAMENTO DE EVENTO POR TIPO DE </a:t>
            </a:r>
            <a:r>
              <a:rPr lang="pt-BR" sz="1500" b="1" dirty="0" smtClean="0"/>
              <a:t>LICENÇA </a:t>
            </a:r>
          </a:p>
          <a:p>
            <a:pPr hangingPunct="0">
              <a:tabLst>
                <a:tab pos="6370638" algn="l"/>
              </a:tabLst>
            </a:pPr>
            <a:r>
              <a:rPr lang="pt-BR" sz="1500" b="1" dirty="0" smtClean="0"/>
              <a:t>Anexo II – Res nº 009/2019</a:t>
            </a:r>
            <a:endParaRPr lang="pt-BR" sz="1500" b="1" dirty="0"/>
          </a:p>
        </p:txBody>
      </p:sp>
      <p:grpSp>
        <p:nvGrpSpPr>
          <p:cNvPr id="1053" name="Grupo 1052"/>
          <p:cNvGrpSpPr/>
          <p:nvPr/>
        </p:nvGrpSpPr>
        <p:grpSpPr>
          <a:xfrm>
            <a:off x="128638" y="681766"/>
            <a:ext cx="4340212" cy="3466428"/>
            <a:chOff x="280574" y="658644"/>
            <a:chExt cx="4356460" cy="3466428"/>
          </a:xfrm>
        </p:grpSpPr>
        <p:sp>
          <p:nvSpPr>
            <p:cNvPr id="1056" name="Forma livre 1055"/>
            <p:cNvSpPr/>
            <p:nvPr/>
          </p:nvSpPr>
          <p:spPr>
            <a:xfrm>
              <a:off x="4540334" y="1436411"/>
              <a:ext cx="96700" cy="49261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492617"/>
                  </a:lnTo>
                  <a:lnTo>
                    <a:pt x="96700" y="492617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dk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00" name="Forma livre 1099"/>
            <p:cNvSpPr/>
            <p:nvPr/>
          </p:nvSpPr>
          <p:spPr>
            <a:xfrm>
              <a:off x="280574" y="658644"/>
              <a:ext cx="807459" cy="463041"/>
            </a:xfrm>
            <a:custGeom>
              <a:avLst/>
              <a:gdLst>
                <a:gd name="connsiteX0" fmla="*/ 0 w 1138877"/>
                <a:gd name="connsiteY0" fmla="*/ 0 h 517672"/>
                <a:gd name="connsiteX1" fmla="*/ 1138877 w 1138877"/>
                <a:gd name="connsiteY1" fmla="*/ 0 h 517672"/>
                <a:gd name="connsiteX2" fmla="*/ 1138877 w 1138877"/>
                <a:gd name="connsiteY2" fmla="*/ 517672 h 517672"/>
                <a:gd name="connsiteX3" fmla="*/ 0 w 1138877"/>
                <a:gd name="connsiteY3" fmla="*/ 517672 h 517672"/>
                <a:gd name="connsiteX4" fmla="*/ 0 w 1138877"/>
                <a:gd name="connsiteY4" fmla="*/ 0 h 51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8877" h="517672">
                  <a:moveTo>
                    <a:pt x="0" y="0"/>
                  </a:moveTo>
                  <a:lnTo>
                    <a:pt x="1138877" y="0"/>
                  </a:lnTo>
                  <a:lnTo>
                    <a:pt x="1138877" y="517672"/>
                  </a:lnTo>
                  <a:lnTo>
                    <a:pt x="0" y="517672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2">
              <a:schemeClr val="dk2"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39116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88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Entrada</a:t>
              </a:r>
              <a:endParaRPr lang="pt-BR" sz="88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1" name="Forma livre 1100"/>
            <p:cNvSpPr/>
            <p:nvPr/>
          </p:nvSpPr>
          <p:spPr>
            <a:xfrm>
              <a:off x="2138578" y="1202767"/>
              <a:ext cx="913089" cy="430566"/>
            </a:xfrm>
            <a:custGeom>
              <a:avLst/>
              <a:gdLst>
                <a:gd name="connsiteX0" fmla="*/ 0 w 1138877"/>
                <a:gd name="connsiteY0" fmla="*/ 0 h 517672"/>
                <a:gd name="connsiteX1" fmla="*/ 1138877 w 1138877"/>
                <a:gd name="connsiteY1" fmla="*/ 0 h 517672"/>
                <a:gd name="connsiteX2" fmla="*/ 1138877 w 1138877"/>
                <a:gd name="connsiteY2" fmla="*/ 517672 h 517672"/>
                <a:gd name="connsiteX3" fmla="*/ 0 w 1138877"/>
                <a:gd name="connsiteY3" fmla="*/ 517672 h 517672"/>
                <a:gd name="connsiteX4" fmla="*/ 0 w 1138877"/>
                <a:gd name="connsiteY4" fmla="*/ 0 h 51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8877" h="517672">
                  <a:moveTo>
                    <a:pt x="0" y="0"/>
                  </a:moveTo>
                  <a:lnTo>
                    <a:pt x="1138877" y="0"/>
                  </a:lnTo>
                  <a:lnTo>
                    <a:pt x="1138877" y="517672"/>
                  </a:lnTo>
                  <a:lnTo>
                    <a:pt x="0" y="517672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2">
              <a:schemeClr val="dk2"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39116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88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Evento com comercialização de ingressos?</a:t>
              </a:r>
              <a:endParaRPr lang="pt-BR" sz="88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Forma livre 60"/>
            <p:cNvSpPr/>
            <p:nvPr/>
          </p:nvSpPr>
          <p:spPr>
            <a:xfrm>
              <a:off x="679501" y="1202767"/>
              <a:ext cx="830082" cy="430566"/>
            </a:xfrm>
            <a:custGeom>
              <a:avLst/>
              <a:gdLst>
                <a:gd name="connsiteX0" fmla="*/ 0 w 1138877"/>
                <a:gd name="connsiteY0" fmla="*/ 0 h 517672"/>
                <a:gd name="connsiteX1" fmla="*/ 1138877 w 1138877"/>
                <a:gd name="connsiteY1" fmla="*/ 0 h 517672"/>
                <a:gd name="connsiteX2" fmla="*/ 1138877 w 1138877"/>
                <a:gd name="connsiteY2" fmla="*/ 517672 h 517672"/>
                <a:gd name="connsiteX3" fmla="*/ 0 w 1138877"/>
                <a:gd name="connsiteY3" fmla="*/ 517672 h 517672"/>
                <a:gd name="connsiteX4" fmla="*/ 0 w 1138877"/>
                <a:gd name="connsiteY4" fmla="*/ 0 h 51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8877" h="517672">
                  <a:moveTo>
                    <a:pt x="0" y="0"/>
                  </a:moveTo>
                  <a:lnTo>
                    <a:pt x="1138877" y="0"/>
                  </a:lnTo>
                  <a:lnTo>
                    <a:pt x="1138877" y="517672"/>
                  </a:lnTo>
                  <a:lnTo>
                    <a:pt x="0" y="517672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2">
              <a:schemeClr val="dk2"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algn="ctr" defTabSz="39116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Evento Público?</a:t>
              </a:r>
              <a:endParaRPr lang="pt-BR" sz="88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Forma livre 114"/>
            <p:cNvSpPr/>
            <p:nvPr/>
          </p:nvSpPr>
          <p:spPr>
            <a:xfrm>
              <a:off x="287083" y="3662031"/>
              <a:ext cx="1128719" cy="463041"/>
            </a:xfrm>
            <a:custGeom>
              <a:avLst/>
              <a:gdLst>
                <a:gd name="connsiteX0" fmla="*/ 0 w 1138877"/>
                <a:gd name="connsiteY0" fmla="*/ 0 h 517672"/>
                <a:gd name="connsiteX1" fmla="*/ 1138877 w 1138877"/>
                <a:gd name="connsiteY1" fmla="*/ 0 h 517672"/>
                <a:gd name="connsiteX2" fmla="*/ 1138877 w 1138877"/>
                <a:gd name="connsiteY2" fmla="*/ 517672 h 517672"/>
                <a:gd name="connsiteX3" fmla="*/ 0 w 1138877"/>
                <a:gd name="connsiteY3" fmla="*/ 517672 h 517672"/>
                <a:gd name="connsiteX4" fmla="*/ 0 w 1138877"/>
                <a:gd name="connsiteY4" fmla="*/ 0 h 51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8877" h="517672">
                  <a:moveTo>
                    <a:pt x="0" y="0"/>
                  </a:moveTo>
                  <a:lnTo>
                    <a:pt x="1138877" y="0"/>
                  </a:lnTo>
                  <a:lnTo>
                    <a:pt x="1138877" y="517672"/>
                  </a:lnTo>
                  <a:lnTo>
                    <a:pt x="0" y="517672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2">
              <a:schemeClr val="dk2"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39116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88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Evento com Decreto de declaração de interesse público</a:t>
              </a:r>
              <a:endParaRPr lang="pt-BR" sz="88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180"/>
            <a:ext cx="629096" cy="519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de seta reta 3"/>
          <p:cNvCxnSpPr/>
          <p:nvPr/>
        </p:nvCxnSpPr>
        <p:spPr>
          <a:xfrm>
            <a:off x="2937335" y="1425620"/>
            <a:ext cx="48253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Forma livre 96"/>
          <p:cNvSpPr/>
          <p:nvPr/>
        </p:nvSpPr>
        <p:spPr>
          <a:xfrm>
            <a:off x="3485450" y="1146326"/>
            <a:ext cx="984874" cy="573630"/>
          </a:xfrm>
          <a:custGeom>
            <a:avLst/>
            <a:gdLst>
              <a:gd name="connsiteX0" fmla="*/ 0 w 1138877"/>
              <a:gd name="connsiteY0" fmla="*/ 0 h 517672"/>
              <a:gd name="connsiteX1" fmla="*/ 1138877 w 1138877"/>
              <a:gd name="connsiteY1" fmla="*/ 0 h 517672"/>
              <a:gd name="connsiteX2" fmla="*/ 1138877 w 1138877"/>
              <a:gd name="connsiteY2" fmla="*/ 517672 h 517672"/>
              <a:gd name="connsiteX3" fmla="*/ 0 w 1138877"/>
              <a:gd name="connsiteY3" fmla="*/ 517672 h 517672"/>
              <a:gd name="connsiteX4" fmla="*/ 0 w 1138877"/>
              <a:gd name="connsiteY4" fmla="*/ 0 h 517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877" h="517672">
                <a:moveTo>
                  <a:pt x="0" y="0"/>
                </a:moveTo>
                <a:lnTo>
                  <a:pt x="1138877" y="0"/>
                </a:lnTo>
                <a:lnTo>
                  <a:pt x="1138877" y="517672"/>
                </a:lnTo>
                <a:lnTo>
                  <a:pt x="0" y="517672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39116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88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Estabelecimento licenciado para atividade de eventos?</a:t>
            </a:r>
            <a:endParaRPr lang="pt-BR" sz="88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Elipse 18"/>
          <p:cNvSpPr/>
          <p:nvPr/>
        </p:nvSpPr>
        <p:spPr>
          <a:xfrm>
            <a:off x="2978693" y="1124744"/>
            <a:ext cx="475087" cy="2561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800" dirty="0"/>
              <a:t>Sim</a:t>
            </a:r>
          </a:p>
        </p:txBody>
      </p:sp>
      <p:cxnSp>
        <p:nvCxnSpPr>
          <p:cNvPr id="99" name="Conector de seta reta 98"/>
          <p:cNvCxnSpPr/>
          <p:nvPr/>
        </p:nvCxnSpPr>
        <p:spPr>
          <a:xfrm flipV="1">
            <a:off x="4532495" y="1284571"/>
            <a:ext cx="717549" cy="1549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ector de seta reta 99"/>
          <p:cNvCxnSpPr/>
          <p:nvPr/>
        </p:nvCxnSpPr>
        <p:spPr>
          <a:xfrm>
            <a:off x="4528676" y="1617781"/>
            <a:ext cx="740418" cy="2697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Elipse 100"/>
          <p:cNvSpPr/>
          <p:nvPr/>
        </p:nvSpPr>
        <p:spPr>
          <a:xfrm>
            <a:off x="4636384" y="1198572"/>
            <a:ext cx="475087" cy="25361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800" dirty="0"/>
              <a:t>Sim</a:t>
            </a:r>
          </a:p>
        </p:txBody>
      </p:sp>
      <p:sp>
        <p:nvSpPr>
          <p:cNvPr id="102" name="Elipse 101"/>
          <p:cNvSpPr/>
          <p:nvPr/>
        </p:nvSpPr>
        <p:spPr>
          <a:xfrm>
            <a:off x="4633790" y="1624598"/>
            <a:ext cx="514957" cy="2561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800" dirty="0" smtClean="0"/>
              <a:t>Não</a:t>
            </a:r>
            <a:endParaRPr lang="pt-BR" sz="800" dirty="0"/>
          </a:p>
        </p:txBody>
      </p:sp>
      <p:sp>
        <p:nvSpPr>
          <p:cNvPr id="103" name="Forma livre 102"/>
          <p:cNvSpPr/>
          <p:nvPr/>
        </p:nvSpPr>
        <p:spPr>
          <a:xfrm>
            <a:off x="5417990" y="496744"/>
            <a:ext cx="3096344" cy="543446"/>
          </a:xfrm>
          <a:custGeom>
            <a:avLst/>
            <a:gdLst>
              <a:gd name="connsiteX0" fmla="*/ 0 w 1138877"/>
              <a:gd name="connsiteY0" fmla="*/ 0 h 517672"/>
              <a:gd name="connsiteX1" fmla="*/ 1138877 w 1138877"/>
              <a:gd name="connsiteY1" fmla="*/ 0 h 517672"/>
              <a:gd name="connsiteX2" fmla="*/ 1138877 w 1138877"/>
              <a:gd name="connsiteY2" fmla="*/ 517672 h 517672"/>
              <a:gd name="connsiteX3" fmla="*/ 0 w 1138877"/>
              <a:gd name="connsiteY3" fmla="*/ 517672 h 517672"/>
              <a:gd name="connsiteX4" fmla="*/ 0 w 1138877"/>
              <a:gd name="connsiteY4" fmla="*/ 0 h 517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877" h="517672">
                <a:moveTo>
                  <a:pt x="0" y="0"/>
                </a:moveTo>
                <a:lnTo>
                  <a:pt x="1138877" y="0"/>
                </a:lnTo>
                <a:lnTo>
                  <a:pt x="1138877" y="517672"/>
                </a:lnTo>
                <a:lnTo>
                  <a:pt x="0" y="517672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39116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1000" u="sng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Dispensado com Comunicação</a:t>
            </a:r>
          </a:p>
          <a:p>
            <a:pPr marL="171450" indent="-171450" algn="just" defTabSz="39116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pt-BR" sz="88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Promovidos pela </a:t>
            </a:r>
            <a:r>
              <a:rPr lang="pt-BR" sz="88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Administração </a:t>
            </a:r>
            <a:r>
              <a:rPr lang="pt-BR" sz="88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Pública para promoção de interesses institucionais e quando não caracterizado como de impacto irrelevante</a:t>
            </a:r>
            <a:endParaRPr lang="pt-BR" sz="88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Forma livre 103"/>
          <p:cNvSpPr/>
          <p:nvPr/>
        </p:nvSpPr>
        <p:spPr>
          <a:xfrm>
            <a:off x="5436096" y="1522884"/>
            <a:ext cx="3096344" cy="826242"/>
          </a:xfrm>
          <a:custGeom>
            <a:avLst/>
            <a:gdLst>
              <a:gd name="connsiteX0" fmla="*/ 0 w 1138877"/>
              <a:gd name="connsiteY0" fmla="*/ 0 h 517672"/>
              <a:gd name="connsiteX1" fmla="*/ 1138877 w 1138877"/>
              <a:gd name="connsiteY1" fmla="*/ 0 h 517672"/>
              <a:gd name="connsiteX2" fmla="*/ 1138877 w 1138877"/>
              <a:gd name="connsiteY2" fmla="*/ 517672 h 517672"/>
              <a:gd name="connsiteX3" fmla="*/ 0 w 1138877"/>
              <a:gd name="connsiteY3" fmla="*/ 517672 h 517672"/>
              <a:gd name="connsiteX4" fmla="*/ 0 w 1138877"/>
              <a:gd name="connsiteY4" fmla="*/ 0 h 517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877" h="517672">
                <a:moveTo>
                  <a:pt x="0" y="0"/>
                </a:moveTo>
                <a:lnTo>
                  <a:pt x="1138877" y="0"/>
                </a:lnTo>
                <a:lnTo>
                  <a:pt x="1138877" y="517672"/>
                </a:lnTo>
                <a:lnTo>
                  <a:pt x="0" y="517672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39116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1000" u="sng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Licença de Localização Temporária</a:t>
            </a:r>
            <a:endParaRPr lang="pt-BR" sz="1000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39116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pt-BR" sz="88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Evento em local sem autorização para atividades de eventos (exceto se dispensado na hipótese de evento de impacto irrelevante, de manifestação pacífica ou realizados por partidos políticos)</a:t>
            </a:r>
          </a:p>
        </p:txBody>
      </p:sp>
      <p:sp>
        <p:nvSpPr>
          <p:cNvPr id="35" name="Forma livre 34"/>
          <p:cNvSpPr/>
          <p:nvPr/>
        </p:nvSpPr>
        <p:spPr>
          <a:xfrm>
            <a:off x="3557235" y="3720143"/>
            <a:ext cx="913089" cy="632997"/>
          </a:xfrm>
          <a:custGeom>
            <a:avLst/>
            <a:gdLst>
              <a:gd name="connsiteX0" fmla="*/ 0 w 1138877"/>
              <a:gd name="connsiteY0" fmla="*/ 0 h 517672"/>
              <a:gd name="connsiteX1" fmla="*/ 1138877 w 1138877"/>
              <a:gd name="connsiteY1" fmla="*/ 0 h 517672"/>
              <a:gd name="connsiteX2" fmla="*/ 1138877 w 1138877"/>
              <a:gd name="connsiteY2" fmla="*/ 517672 h 517672"/>
              <a:gd name="connsiteX3" fmla="*/ 0 w 1138877"/>
              <a:gd name="connsiteY3" fmla="*/ 517672 h 517672"/>
              <a:gd name="connsiteX4" fmla="*/ 0 w 1138877"/>
              <a:gd name="connsiteY4" fmla="*/ 0 h 517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877" h="517672">
                <a:moveTo>
                  <a:pt x="0" y="0"/>
                </a:moveTo>
                <a:lnTo>
                  <a:pt x="1138877" y="0"/>
                </a:lnTo>
                <a:lnTo>
                  <a:pt x="1138877" y="517672"/>
                </a:lnTo>
                <a:lnTo>
                  <a:pt x="0" y="517672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39116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88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 do Evento é  Particular?</a:t>
            </a:r>
            <a:endParaRPr lang="pt-BR" sz="88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Conector de seta reta 35"/>
          <p:cNvCxnSpPr/>
          <p:nvPr/>
        </p:nvCxnSpPr>
        <p:spPr>
          <a:xfrm>
            <a:off x="4495724" y="4106664"/>
            <a:ext cx="77166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Elipse 37"/>
          <p:cNvSpPr/>
          <p:nvPr/>
        </p:nvSpPr>
        <p:spPr>
          <a:xfrm>
            <a:off x="4611591" y="3978586"/>
            <a:ext cx="475087" cy="2561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800" dirty="0"/>
              <a:t>Sim</a:t>
            </a:r>
          </a:p>
        </p:txBody>
      </p:sp>
      <p:sp>
        <p:nvSpPr>
          <p:cNvPr id="40" name="Forma livre 39"/>
          <p:cNvSpPr/>
          <p:nvPr/>
        </p:nvSpPr>
        <p:spPr>
          <a:xfrm>
            <a:off x="5436096" y="3174713"/>
            <a:ext cx="3096344" cy="1392974"/>
          </a:xfrm>
          <a:custGeom>
            <a:avLst/>
            <a:gdLst>
              <a:gd name="connsiteX0" fmla="*/ 0 w 1138877"/>
              <a:gd name="connsiteY0" fmla="*/ 0 h 517672"/>
              <a:gd name="connsiteX1" fmla="*/ 1138877 w 1138877"/>
              <a:gd name="connsiteY1" fmla="*/ 0 h 517672"/>
              <a:gd name="connsiteX2" fmla="*/ 1138877 w 1138877"/>
              <a:gd name="connsiteY2" fmla="*/ 517672 h 517672"/>
              <a:gd name="connsiteX3" fmla="*/ 0 w 1138877"/>
              <a:gd name="connsiteY3" fmla="*/ 517672 h 517672"/>
              <a:gd name="connsiteX4" fmla="*/ 0 w 1138877"/>
              <a:gd name="connsiteY4" fmla="*/ 0 h 517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877" h="517672">
                <a:moveTo>
                  <a:pt x="0" y="0"/>
                </a:moveTo>
                <a:lnTo>
                  <a:pt x="1138877" y="0"/>
                </a:lnTo>
                <a:lnTo>
                  <a:pt x="1138877" y="517672"/>
                </a:lnTo>
                <a:lnTo>
                  <a:pt x="0" y="517672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39116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1000" u="sng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Dispensados (</a:t>
            </a:r>
            <a:r>
              <a:rPr lang="pt-BR" sz="1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Licença e </a:t>
            </a:r>
            <a:r>
              <a:rPr lang="pt-BR" sz="1000" u="sng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Comunicação)</a:t>
            </a:r>
          </a:p>
          <a:p>
            <a:pPr marL="171450" indent="-171450" fontAlgn="b">
              <a:buFont typeface="Arial" panose="020B0604020202020204" pitchFamily="34" charset="0"/>
              <a:buChar char="•"/>
            </a:pPr>
            <a:r>
              <a:rPr lang="pt-BR" sz="88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Esportivos (realizados em local apropriado)</a:t>
            </a:r>
          </a:p>
          <a:p>
            <a:pPr marL="171450" indent="-171450" fontAlgn="b">
              <a:buFont typeface="Arial" panose="020B0604020202020204" pitchFamily="34" charset="0"/>
              <a:buChar char="•"/>
            </a:pPr>
            <a:r>
              <a:rPr lang="pt-BR" sz="88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Caráter </a:t>
            </a:r>
            <a:r>
              <a:rPr lang="pt-BR" sz="88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religioso em seus templos</a:t>
            </a:r>
          </a:p>
          <a:p>
            <a:pPr marL="171450" indent="-171450" fontAlgn="b">
              <a:buFont typeface="Arial" panose="020B0604020202020204" pitchFamily="34" charset="0"/>
              <a:buChar char="•"/>
            </a:pPr>
            <a:r>
              <a:rPr lang="pt-BR" sz="88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Caráter </a:t>
            </a:r>
            <a:r>
              <a:rPr lang="pt-BR" sz="88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popular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pt-BR" sz="88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Impacto </a:t>
            </a:r>
            <a:r>
              <a:rPr lang="pt-BR" sz="88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irrelevante (manifestações pacíficas da cultura popular</a:t>
            </a:r>
            <a:r>
              <a:rPr lang="pt-BR" sz="88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religioso, </a:t>
            </a:r>
            <a:r>
              <a:rPr lang="pt-BR" sz="88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cívicos, técnico-científico, beneficente e </a:t>
            </a:r>
            <a:r>
              <a:rPr lang="pt-BR" sz="88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similares, inclusive aqueles promovidos pela Administração Pública</a:t>
            </a:r>
            <a:endParaRPr lang="pt-BR" sz="88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fontAlgn="b">
              <a:buFont typeface="Arial" panose="020B0604020202020204" pitchFamily="34" charset="0"/>
              <a:buChar char="•"/>
            </a:pPr>
            <a:r>
              <a:rPr lang="pt-BR" sz="88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Particular </a:t>
            </a:r>
            <a:r>
              <a:rPr lang="pt-BR" sz="88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(casamentos, batizados, noivados, festas de debutantes, almoços, jantares, coquetéis e similares)</a:t>
            </a:r>
            <a:endParaRPr lang="pt-BR" sz="88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Forma livre 40"/>
          <p:cNvSpPr/>
          <p:nvPr/>
        </p:nvSpPr>
        <p:spPr>
          <a:xfrm>
            <a:off x="5436096" y="5302076"/>
            <a:ext cx="3096344" cy="698004"/>
          </a:xfrm>
          <a:custGeom>
            <a:avLst/>
            <a:gdLst>
              <a:gd name="connsiteX0" fmla="*/ 0 w 1138877"/>
              <a:gd name="connsiteY0" fmla="*/ 0 h 517672"/>
              <a:gd name="connsiteX1" fmla="*/ 1138877 w 1138877"/>
              <a:gd name="connsiteY1" fmla="*/ 0 h 517672"/>
              <a:gd name="connsiteX2" fmla="*/ 1138877 w 1138877"/>
              <a:gd name="connsiteY2" fmla="*/ 517672 h 517672"/>
              <a:gd name="connsiteX3" fmla="*/ 0 w 1138877"/>
              <a:gd name="connsiteY3" fmla="*/ 517672 h 517672"/>
              <a:gd name="connsiteX4" fmla="*/ 0 w 1138877"/>
              <a:gd name="connsiteY4" fmla="*/ 0 h 517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877" h="517672">
                <a:moveTo>
                  <a:pt x="0" y="0"/>
                </a:moveTo>
                <a:lnTo>
                  <a:pt x="1138877" y="0"/>
                </a:lnTo>
                <a:lnTo>
                  <a:pt x="1138877" y="517672"/>
                </a:lnTo>
                <a:lnTo>
                  <a:pt x="0" y="517672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39116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1000" u="sng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Dispensado com Interdição de Via</a:t>
            </a:r>
            <a:endParaRPr lang="pt-BR" sz="1000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pt-BR" sz="88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Impacto irrelevante (manifestações pacíficas da cultura popular, religioso, cívicos, técnico-científico, beneficente e similares</a:t>
            </a:r>
            <a:r>
              <a:rPr lang="pt-BR" sz="88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em via pública, com comunicação à SEMTRAN</a:t>
            </a:r>
          </a:p>
        </p:txBody>
      </p:sp>
      <p:sp>
        <p:nvSpPr>
          <p:cNvPr id="44" name="Forma livre 43"/>
          <p:cNvSpPr/>
          <p:nvPr/>
        </p:nvSpPr>
        <p:spPr>
          <a:xfrm>
            <a:off x="5436096" y="6044284"/>
            <a:ext cx="3096344" cy="754234"/>
          </a:xfrm>
          <a:custGeom>
            <a:avLst/>
            <a:gdLst>
              <a:gd name="connsiteX0" fmla="*/ 0 w 1138877"/>
              <a:gd name="connsiteY0" fmla="*/ 0 h 517672"/>
              <a:gd name="connsiteX1" fmla="*/ 1138877 w 1138877"/>
              <a:gd name="connsiteY1" fmla="*/ 0 h 517672"/>
              <a:gd name="connsiteX2" fmla="*/ 1138877 w 1138877"/>
              <a:gd name="connsiteY2" fmla="*/ 517672 h 517672"/>
              <a:gd name="connsiteX3" fmla="*/ 0 w 1138877"/>
              <a:gd name="connsiteY3" fmla="*/ 517672 h 517672"/>
              <a:gd name="connsiteX4" fmla="*/ 0 w 1138877"/>
              <a:gd name="connsiteY4" fmla="*/ 0 h 517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877" h="517672">
                <a:moveTo>
                  <a:pt x="0" y="0"/>
                </a:moveTo>
                <a:lnTo>
                  <a:pt x="1138877" y="0"/>
                </a:lnTo>
                <a:lnTo>
                  <a:pt x="1138877" y="517672"/>
                </a:lnTo>
                <a:lnTo>
                  <a:pt x="0" y="517672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39116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1000" u="sng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Dispensado com Aprovação de Estrutura Montada</a:t>
            </a:r>
            <a:endParaRPr lang="pt-BR" sz="1000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pt-BR" sz="88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Impacto irrelevante (manifestações pacíficas da cultura popular, religioso, cívicos, técnico-científico, beneficente e similares</a:t>
            </a:r>
            <a:r>
              <a:rPr lang="pt-BR" sz="88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em via pública, com comunicação à CBMRO</a:t>
            </a:r>
            <a:endParaRPr lang="pt-BR" sz="88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6" name="Grupo 45"/>
          <p:cNvGrpSpPr/>
          <p:nvPr/>
        </p:nvGrpSpPr>
        <p:grpSpPr>
          <a:xfrm>
            <a:off x="3983045" y="4390504"/>
            <a:ext cx="1273349" cy="2045800"/>
            <a:chOff x="2002506" y="2351194"/>
            <a:chExt cx="3049335" cy="2373950"/>
          </a:xfrm>
        </p:grpSpPr>
        <p:cxnSp>
          <p:nvCxnSpPr>
            <p:cNvPr id="47" name="Conector de seta reta 46"/>
            <p:cNvCxnSpPr/>
            <p:nvPr/>
          </p:nvCxnSpPr>
          <p:spPr>
            <a:xfrm>
              <a:off x="2699793" y="4718110"/>
              <a:ext cx="235204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ector angulado 47"/>
            <p:cNvCxnSpPr/>
            <p:nvPr/>
          </p:nvCxnSpPr>
          <p:spPr>
            <a:xfrm rot="16200000" flipH="1">
              <a:off x="1164174" y="3189526"/>
              <a:ext cx="2373950" cy="697286"/>
            </a:xfrm>
            <a:prstGeom prst="bentConnector3">
              <a:avLst>
                <a:gd name="adj1" fmla="val 9977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Conector de seta reta 48"/>
          <p:cNvCxnSpPr/>
          <p:nvPr/>
        </p:nvCxnSpPr>
        <p:spPr>
          <a:xfrm>
            <a:off x="3983045" y="5627340"/>
            <a:ext cx="12843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Elipse 53"/>
          <p:cNvSpPr/>
          <p:nvPr/>
        </p:nvSpPr>
        <p:spPr>
          <a:xfrm>
            <a:off x="4597400" y="5499262"/>
            <a:ext cx="514957" cy="2561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800" dirty="0" smtClean="0"/>
              <a:t>Não</a:t>
            </a:r>
            <a:endParaRPr lang="pt-BR" sz="800" dirty="0"/>
          </a:p>
        </p:txBody>
      </p:sp>
      <p:sp>
        <p:nvSpPr>
          <p:cNvPr id="55" name="Elipse 54"/>
          <p:cNvSpPr/>
          <p:nvPr/>
        </p:nvSpPr>
        <p:spPr>
          <a:xfrm>
            <a:off x="4613126" y="6274273"/>
            <a:ext cx="514957" cy="2561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800" dirty="0" smtClean="0"/>
              <a:t>Não</a:t>
            </a:r>
            <a:endParaRPr lang="pt-BR" sz="800" dirty="0"/>
          </a:p>
        </p:txBody>
      </p:sp>
      <p:grpSp>
        <p:nvGrpSpPr>
          <p:cNvPr id="50" name="Grupo 49"/>
          <p:cNvGrpSpPr/>
          <p:nvPr/>
        </p:nvGrpSpPr>
        <p:grpSpPr>
          <a:xfrm>
            <a:off x="237577" y="1172168"/>
            <a:ext cx="171901" cy="269004"/>
            <a:chOff x="2002506" y="2351194"/>
            <a:chExt cx="3049335" cy="2373950"/>
          </a:xfrm>
        </p:grpSpPr>
        <p:cxnSp>
          <p:nvCxnSpPr>
            <p:cNvPr id="51" name="Conector de seta reta 50"/>
            <p:cNvCxnSpPr/>
            <p:nvPr/>
          </p:nvCxnSpPr>
          <p:spPr>
            <a:xfrm>
              <a:off x="2699793" y="4718110"/>
              <a:ext cx="235204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ector angulado 51"/>
            <p:cNvCxnSpPr/>
            <p:nvPr/>
          </p:nvCxnSpPr>
          <p:spPr>
            <a:xfrm rot="16200000" flipH="1">
              <a:off x="1164174" y="3189526"/>
              <a:ext cx="2373950" cy="697286"/>
            </a:xfrm>
            <a:prstGeom prst="bentConnector3">
              <a:avLst>
                <a:gd name="adj1" fmla="val 9977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Forma livre 55"/>
          <p:cNvSpPr/>
          <p:nvPr/>
        </p:nvSpPr>
        <p:spPr>
          <a:xfrm>
            <a:off x="5436096" y="2386734"/>
            <a:ext cx="3096344" cy="754234"/>
          </a:xfrm>
          <a:custGeom>
            <a:avLst/>
            <a:gdLst>
              <a:gd name="connsiteX0" fmla="*/ 0 w 1138877"/>
              <a:gd name="connsiteY0" fmla="*/ 0 h 517672"/>
              <a:gd name="connsiteX1" fmla="*/ 1138877 w 1138877"/>
              <a:gd name="connsiteY1" fmla="*/ 0 h 517672"/>
              <a:gd name="connsiteX2" fmla="*/ 1138877 w 1138877"/>
              <a:gd name="connsiteY2" fmla="*/ 517672 h 517672"/>
              <a:gd name="connsiteX3" fmla="*/ 0 w 1138877"/>
              <a:gd name="connsiteY3" fmla="*/ 517672 h 517672"/>
              <a:gd name="connsiteX4" fmla="*/ 0 w 1138877"/>
              <a:gd name="connsiteY4" fmla="*/ 0 h 517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877" h="517672">
                <a:moveTo>
                  <a:pt x="0" y="0"/>
                </a:moveTo>
                <a:lnTo>
                  <a:pt x="1138877" y="0"/>
                </a:lnTo>
                <a:lnTo>
                  <a:pt x="1138877" y="517672"/>
                </a:lnTo>
                <a:lnTo>
                  <a:pt x="0" y="517672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39116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1000" u="sng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Dispensado com AIDF (ingressos) </a:t>
            </a:r>
            <a:endParaRPr lang="pt-BR" sz="1000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pt-BR" sz="88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Impacto irrelevante (manifestações pacíficas da cultura popular, religioso, cívicos, técnico-científico, beneficente e similares</a:t>
            </a:r>
            <a:r>
              <a:rPr lang="pt-BR" sz="88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em via pública, com comunicação à SEMFAZ</a:t>
            </a:r>
            <a:endParaRPr lang="pt-BR" sz="88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Forma livre 56"/>
          <p:cNvSpPr/>
          <p:nvPr/>
        </p:nvSpPr>
        <p:spPr>
          <a:xfrm>
            <a:off x="5436096" y="4617433"/>
            <a:ext cx="3096344" cy="645633"/>
          </a:xfrm>
          <a:custGeom>
            <a:avLst/>
            <a:gdLst>
              <a:gd name="connsiteX0" fmla="*/ 0 w 1138877"/>
              <a:gd name="connsiteY0" fmla="*/ 0 h 517672"/>
              <a:gd name="connsiteX1" fmla="*/ 1138877 w 1138877"/>
              <a:gd name="connsiteY1" fmla="*/ 0 h 517672"/>
              <a:gd name="connsiteX2" fmla="*/ 1138877 w 1138877"/>
              <a:gd name="connsiteY2" fmla="*/ 517672 h 517672"/>
              <a:gd name="connsiteX3" fmla="*/ 0 w 1138877"/>
              <a:gd name="connsiteY3" fmla="*/ 517672 h 517672"/>
              <a:gd name="connsiteX4" fmla="*/ 0 w 1138877"/>
              <a:gd name="connsiteY4" fmla="*/ 0 h 517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877" h="517672">
                <a:moveTo>
                  <a:pt x="0" y="0"/>
                </a:moveTo>
                <a:lnTo>
                  <a:pt x="1138877" y="0"/>
                </a:lnTo>
                <a:lnTo>
                  <a:pt x="1138877" y="517672"/>
                </a:lnTo>
                <a:lnTo>
                  <a:pt x="0" y="517672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39116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t-BR" sz="100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defTabSz="39116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1000" u="sng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Dispensados (</a:t>
            </a:r>
            <a:r>
              <a:rPr lang="pt-BR" sz="1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Licença e </a:t>
            </a:r>
            <a:r>
              <a:rPr lang="pt-BR" sz="1000" u="sng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Comunicação)</a:t>
            </a:r>
          </a:p>
          <a:p>
            <a:pPr marL="171450" indent="-171450" fontAlgn="b">
              <a:buFont typeface="Arial" panose="020B0604020202020204" pitchFamily="34" charset="0"/>
              <a:buChar char="•"/>
            </a:pPr>
            <a:r>
              <a:rPr lang="pt-BR" sz="88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Realizados por partidos </a:t>
            </a:r>
            <a:r>
              <a:rPr lang="pt-BR" sz="88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políticos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pt-BR" sz="88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Manifestação pacífica (reunião de pessoas com fins pacíficos) </a:t>
            </a:r>
          </a:p>
          <a:p>
            <a:pPr fontAlgn="ctr"/>
            <a:endParaRPr lang="pt-BR" sz="88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"/>
            <a:endParaRPr lang="pt-BR" sz="88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8" name="Conector de seta reta 57"/>
          <p:cNvCxnSpPr/>
          <p:nvPr/>
        </p:nvCxnSpPr>
        <p:spPr>
          <a:xfrm>
            <a:off x="4854877" y="4872054"/>
            <a:ext cx="40151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Forma livre 61"/>
          <p:cNvSpPr/>
          <p:nvPr/>
        </p:nvSpPr>
        <p:spPr>
          <a:xfrm>
            <a:off x="5415286" y="1065590"/>
            <a:ext cx="3096344" cy="413121"/>
          </a:xfrm>
          <a:custGeom>
            <a:avLst/>
            <a:gdLst>
              <a:gd name="connsiteX0" fmla="*/ 0 w 1138877"/>
              <a:gd name="connsiteY0" fmla="*/ 0 h 517672"/>
              <a:gd name="connsiteX1" fmla="*/ 1138877 w 1138877"/>
              <a:gd name="connsiteY1" fmla="*/ 0 h 517672"/>
              <a:gd name="connsiteX2" fmla="*/ 1138877 w 1138877"/>
              <a:gd name="connsiteY2" fmla="*/ 517672 h 517672"/>
              <a:gd name="connsiteX3" fmla="*/ 0 w 1138877"/>
              <a:gd name="connsiteY3" fmla="*/ 517672 h 517672"/>
              <a:gd name="connsiteX4" fmla="*/ 0 w 1138877"/>
              <a:gd name="connsiteY4" fmla="*/ 0 h 517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877" h="517672">
                <a:moveTo>
                  <a:pt x="0" y="0"/>
                </a:moveTo>
                <a:lnTo>
                  <a:pt x="1138877" y="0"/>
                </a:lnTo>
                <a:lnTo>
                  <a:pt x="1138877" y="517672"/>
                </a:lnTo>
                <a:lnTo>
                  <a:pt x="0" y="517672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39116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1000" u="sng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Dispensado com Comunicação</a:t>
            </a:r>
          </a:p>
          <a:p>
            <a:pPr marL="171450" indent="-171450" defTabSz="39116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charset="0"/>
              <a:buChar char="•"/>
            </a:pPr>
            <a:r>
              <a:rPr lang="pt-BR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Estabelecimento Licenciado para Atividade de </a:t>
            </a:r>
            <a:r>
              <a:rPr lang="pt-BR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Eventos</a:t>
            </a:r>
            <a:endParaRPr lang="pt-BR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3" name="Conector de seta reta 62"/>
          <p:cNvCxnSpPr/>
          <p:nvPr/>
        </p:nvCxnSpPr>
        <p:spPr>
          <a:xfrm>
            <a:off x="1419681" y="1448388"/>
            <a:ext cx="48253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Elipse 63"/>
          <p:cNvSpPr/>
          <p:nvPr/>
        </p:nvSpPr>
        <p:spPr>
          <a:xfrm>
            <a:off x="1419681" y="1147512"/>
            <a:ext cx="516445" cy="2561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800" dirty="0" smtClean="0"/>
              <a:t>Não</a:t>
            </a:r>
            <a:endParaRPr lang="pt-BR" sz="800" dirty="0"/>
          </a:p>
        </p:txBody>
      </p:sp>
      <p:grpSp>
        <p:nvGrpSpPr>
          <p:cNvPr id="25" name="Grupo 24"/>
          <p:cNvGrpSpPr/>
          <p:nvPr/>
        </p:nvGrpSpPr>
        <p:grpSpPr>
          <a:xfrm>
            <a:off x="1161970" y="793094"/>
            <a:ext cx="4202118" cy="412038"/>
            <a:chOff x="1819274" y="2621766"/>
            <a:chExt cx="2456267" cy="903785"/>
          </a:xfrm>
        </p:grpSpPr>
        <p:cxnSp>
          <p:nvCxnSpPr>
            <p:cNvPr id="66" name="Conector de seta reta 65"/>
            <p:cNvCxnSpPr/>
            <p:nvPr/>
          </p:nvCxnSpPr>
          <p:spPr>
            <a:xfrm>
              <a:off x="2553000" y="2621766"/>
              <a:ext cx="172254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ector angulado 66"/>
            <p:cNvCxnSpPr/>
            <p:nvPr/>
          </p:nvCxnSpPr>
          <p:spPr>
            <a:xfrm rot="5400000" flipH="1" flipV="1">
              <a:off x="1759841" y="2713344"/>
              <a:ext cx="871640" cy="752774"/>
            </a:xfrm>
            <a:prstGeom prst="bentConnector3">
              <a:avLst>
                <a:gd name="adj1" fmla="val 10391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Elipse 72"/>
          <p:cNvSpPr/>
          <p:nvPr/>
        </p:nvSpPr>
        <p:spPr>
          <a:xfrm>
            <a:off x="3016700" y="665016"/>
            <a:ext cx="475087" cy="2561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800" dirty="0"/>
              <a:t>Sim</a:t>
            </a:r>
          </a:p>
        </p:txBody>
      </p:sp>
      <p:grpSp>
        <p:nvGrpSpPr>
          <p:cNvPr id="74" name="Grupo 73"/>
          <p:cNvGrpSpPr/>
          <p:nvPr/>
        </p:nvGrpSpPr>
        <p:grpSpPr>
          <a:xfrm>
            <a:off x="3972040" y="1752676"/>
            <a:ext cx="1284354" cy="1100260"/>
            <a:chOff x="2002506" y="2351194"/>
            <a:chExt cx="3049335" cy="2373950"/>
          </a:xfrm>
        </p:grpSpPr>
        <p:cxnSp>
          <p:nvCxnSpPr>
            <p:cNvPr id="75" name="Conector de seta reta 74"/>
            <p:cNvCxnSpPr/>
            <p:nvPr/>
          </p:nvCxnSpPr>
          <p:spPr>
            <a:xfrm>
              <a:off x="2699793" y="4718110"/>
              <a:ext cx="235204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ector angulado 75"/>
            <p:cNvCxnSpPr/>
            <p:nvPr/>
          </p:nvCxnSpPr>
          <p:spPr>
            <a:xfrm rot="16200000" flipH="1">
              <a:off x="1164174" y="3189526"/>
              <a:ext cx="2373950" cy="697286"/>
            </a:xfrm>
            <a:prstGeom prst="bentConnector3">
              <a:avLst>
                <a:gd name="adj1" fmla="val 9977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upo 64"/>
          <p:cNvGrpSpPr/>
          <p:nvPr/>
        </p:nvGrpSpPr>
        <p:grpSpPr>
          <a:xfrm>
            <a:off x="2394063" y="1705841"/>
            <a:ext cx="1137509" cy="2400823"/>
            <a:chOff x="2002506" y="2351194"/>
            <a:chExt cx="3049335" cy="2373950"/>
          </a:xfrm>
        </p:grpSpPr>
        <p:cxnSp>
          <p:nvCxnSpPr>
            <p:cNvPr id="68" name="Conector de seta reta 67"/>
            <p:cNvCxnSpPr/>
            <p:nvPr/>
          </p:nvCxnSpPr>
          <p:spPr>
            <a:xfrm>
              <a:off x="2699793" y="4718110"/>
              <a:ext cx="235204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ector angulado 68"/>
            <p:cNvCxnSpPr/>
            <p:nvPr/>
          </p:nvCxnSpPr>
          <p:spPr>
            <a:xfrm rot="16200000" flipH="1">
              <a:off x="1164174" y="3189526"/>
              <a:ext cx="2373950" cy="697286"/>
            </a:xfrm>
            <a:prstGeom prst="bentConnector3">
              <a:avLst>
                <a:gd name="adj1" fmla="val 9977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Elipse 69"/>
          <p:cNvSpPr/>
          <p:nvPr/>
        </p:nvSpPr>
        <p:spPr>
          <a:xfrm>
            <a:off x="4183136" y="4615899"/>
            <a:ext cx="475087" cy="2561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800" dirty="0"/>
              <a:t>Sim</a:t>
            </a:r>
          </a:p>
        </p:txBody>
      </p:sp>
      <p:sp>
        <p:nvSpPr>
          <p:cNvPr id="71" name="Elipse 70"/>
          <p:cNvSpPr/>
          <p:nvPr/>
        </p:nvSpPr>
        <p:spPr>
          <a:xfrm>
            <a:off x="4172084" y="4892707"/>
            <a:ext cx="514957" cy="2561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800" dirty="0" smtClean="0"/>
              <a:t>Não</a:t>
            </a:r>
            <a:endParaRPr lang="pt-BR" sz="800" dirty="0"/>
          </a:p>
        </p:txBody>
      </p:sp>
      <p:sp>
        <p:nvSpPr>
          <p:cNvPr id="78" name="Forma livre 77"/>
          <p:cNvSpPr/>
          <p:nvPr/>
        </p:nvSpPr>
        <p:spPr>
          <a:xfrm>
            <a:off x="1259632" y="4221088"/>
            <a:ext cx="1264487" cy="632997"/>
          </a:xfrm>
          <a:custGeom>
            <a:avLst/>
            <a:gdLst>
              <a:gd name="connsiteX0" fmla="*/ 0 w 1138877"/>
              <a:gd name="connsiteY0" fmla="*/ 0 h 517672"/>
              <a:gd name="connsiteX1" fmla="*/ 1138877 w 1138877"/>
              <a:gd name="connsiteY1" fmla="*/ 0 h 517672"/>
              <a:gd name="connsiteX2" fmla="*/ 1138877 w 1138877"/>
              <a:gd name="connsiteY2" fmla="*/ 517672 h 517672"/>
              <a:gd name="connsiteX3" fmla="*/ 0 w 1138877"/>
              <a:gd name="connsiteY3" fmla="*/ 517672 h 517672"/>
              <a:gd name="connsiteX4" fmla="*/ 0 w 1138877"/>
              <a:gd name="connsiteY4" fmla="*/ 0 h 517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877" h="517672">
                <a:moveTo>
                  <a:pt x="0" y="0"/>
                </a:moveTo>
                <a:lnTo>
                  <a:pt x="1138877" y="0"/>
                </a:lnTo>
                <a:lnTo>
                  <a:pt x="1138877" y="517672"/>
                </a:lnTo>
                <a:lnTo>
                  <a:pt x="0" y="517672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39116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88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Evento dispensado da licença (em logradouro público)?</a:t>
            </a:r>
            <a:endParaRPr lang="pt-BR" sz="88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upo 11"/>
          <p:cNvGrpSpPr/>
          <p:nvPr/>
        </p:nvGrpSpPr>
        <p:grpSpPr>
          <a:xfrm>
            <a:off x="4721648" y="4734449"/>
            <a:ext cx="133230" cy="275210"/>
            <a:chOff x="3280661" y="4745574"/>
            <a:chExt cx="133230" cy="275210"/>
          </a:xfrm>
        </p:grpSpPr>
        <p:cxnSp>
          <p:nvCxnSpPr>
            <p:cNvPr id="8" name="Conector reto 7"/>
            <p:cNvCxnSpPr/>
            <p:nvPr/>
          </p:nvCxnSpPr>
          <p:spPr>
            <a:xfrm>
              <a:off x="3413891" y="4745574"/>
              <a:ext cx="0" cy="2752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ector reto 81"/>
            <p:cNvCxnSpPr/>
            <p:nvPr/>
          </p:nvCxnSpPr>
          <p:spPr>
            <a:xfrm flipH="1">
              <a:off x="3280662" y="4751013"/>
              <a:ext cx="13322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ector reto 82"/>
            <p:cNvCxnSpPr/>
            <p:nvPr/>
          </p:nvCxnSpPr>
          <p:spPr>
            <a:xfrm flipH="1">
              <a:off x="3280661" y="5020784"/>
              <a:ext cx="13322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Conector reto 14"/>
          <p:cNvCxnSpPr/>
          <p:nvPr/>
        </p:nvCxnSpPr>
        <p:spPr>
          <a:xfrm>
            <a:off x="3984616" y="4746705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to 83"/>
          <p:cNvCxnSpPr/>
          <p:nvPr/>
        </p:nvCxnSpPr>
        <p:spPr>
          <a:xfrm>
            <a:off x="3993000" y="502078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upo 84"/>
          <p:cNvGrpSpPr/>
          <p:nvPr/>
        </p:nvGrpSpPr>
        <p:grpSpPr>
          <a:xfrm>
            <a:off x="1162674" y="1676503"/>
            <a:ext cx="4107124" cy="1805403"/>
            <a:chOff x="2002506" y="2351194"/>
            <a:chExt cx="3049335" cy="2373950"/>
          </a:xfrm>
        </p:grpSpPr>
        <p:cxnSp>
          <p:nvCxnSpPr>
            <p:cNvPr id="86" name="Conector de seta reta 85"/>
            <p:cNvCxnSpPr/>
            <p:nvPr/>
          </p:nvCxnSpPr>
          <p:spPr>
            <a:xfrm>
              <a:off x="2699793" y="4718110"/>
              <a:ext cx="235204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ector angulado 86"/>
            <p:cNvCxnSpPr/>
            <p:nvPr/>
          </p:nvCxnSpPr>
          <p:spPr>
            <a:xfrm rot="16200000" flipH="1">
              <a:off x="1164174" y="3189526"/>
              <a:ext cx="2373950" cy="697286"/>
            </a:xfrm>
            <a:prstGeom prst="bentConnector3">
              <a:avLst>
                <a:gd name="adj1" fmla="val 9977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Elipse 87"/>
          <p:cNvSpPr/>
          <p:nvPr/>
        </p:nvSpPr>
        <p:spPr>
          <a:xfrm>
            <a:off x="1466964" y="3362217"/>
            <a:ext cx="475087" cy="2561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800" dirty="0"/>
              <a:t>Sim</a:t>
            </a:r>
          </a:p>
        </p:txBody>
      </p:sp>
      <p:grpSp>
        <p:nvGrpSpPr>
          <p:cNvPr id="89" name="Grupo 88"/>
          <p:cNvGrpSpPr/>
          <p:nvPr/>
        </p:nvGrpSpPr>
        <p:grpSpPr>
          <a:xfrm rot="5400000">
            <a:off x="2216697" y="4884731"/>
            <a:ext cx="907638" cy="213347"/>
            <a:chOff x="1819274" y="2621766"/>
            <a:chExt cx="2456267" cy="903785"/>
          </a:xfrm>
        </p:grpSpPr>
        <p:cxnSp>
          <p:nvCxnSpPr>
            <p:cNvPr id="90" name="Conector de seta reta 89"/>
            <p:cNvCxnSpPr/>
            <p:nvPr/>
          </p:nvCxnSpPr>
          <p:spPr>
            <a:xfrm>
              <a:off x="2553000" y="2621766"/>
              <a:ext cx="172254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ector angulado 90"/>
            <p:cNvCxnSpPr/>
            <p:nvPr/>
          </p:nvCxnSpPr>
          <p:spPr>
            <a:xfrm rot="5400000" flipH="1" flipV="1">
              <a:off x="1759841" y="2713344"/>
              <a:ext cx="871640" cy="752774"/>
            </a:xfrm>
            <a:prstGeom prst="bentConnector3">
              <a:avLst>
                <a:gd name="adj1" fmla="val 10391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upo 91"/>
          <p:cNvGrpSpPr/>
          <p:nvPr/>
        </p:nvGrpSpPr>
        <p:grpSpPr>
          <a:xfrm rot="5400000">
            <a:off x="594848" y="4920358"/>
            <a:ext cx="890585" cy="214105"/>
            <a:chOff x="2002506" y="2351194"/>
            <a:chExt cx="3049335" cy="2373950"/>
          </a:xfrm>
        </p:grpSpPr>
        <p:cxnSp>
          <p:nvCxnSpPr>
            <p:cNvPr id="93" name="Conector de seta reta 92"/>
            <p:cNvCxnSpPr/>
            <p:nvPr/>
          </p:nvCxnSpPr>
          <p:spPr>
            <a:xfrm>
              <a:off x="2699793" y="4718110"/>
              <a:ext cx="235204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ector angulado 93"/>
            <p:cNvCxnSpPr/>
            <p:nvPr/>
          </p:nvCxnSpPr>
          <p:spPr>
            <a:xfrm rot="16200000" flipH="1">
              <a:off x="1164174" y="3189526"/>
              <a:ext cx="2373950" cy="697286"/>
            </a:xfrm>
            <a:prstGeom prst="bentConnector3">
              <a:avLst>
                <a:gd name="adj1" fmla="val 9977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Elipse 94"/>
          <p:cNvSpPr/>
          <p:nvPr/>
        </p:nvSpPr>
        <p:spPr>
          <a:xfrm>
            <a:off x="672106" y="4998888"/>
            <a:ext cx="475087" cy="2561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800" dirty="0"/>
              <a:t>Sim</a:t>
            </a:r>
          </a:p>
        </p:txBody>
      </p:sp>
      <p:sp>
        <p:nvSpPr>
          <p:cNvPr id="96" name="Elipse 95"/>
          <p:cNvSpPr/>
          <p:nvPr/>
        </p:nvSpPr>
        <p:spPr>
          <a:xfrm>
            <a:off x="2463736" y="4926973"/>
            <a:ext cx="514957" cy="2561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800" dirty="0" smtClean="0"/>
              <a:t>Não</a:t>
            </a:r>
            <a:endParaRPr lang="pt-BR" sz="800" dirty="0"/>
          </a:p>
        </p:txBody>
      </p:sp>
      <p:sp>
        <p:nvSpPr>
          <p:cNvPr id="98" name="Forma livre 97"/>
          <p:cNvSpPr/>
          <p:nvPr/>
        </p:nvSpPr>
        <p:spPr>
          <a:xfrm>
            <a:off x="179512" y="5517232"/>
            <a:ext cx="1512168" cy="632997"/>
          </a:xfrm>
          <a:custGeom>
            <a:avLst/>
            <a:gdLst>
              <a:gd name="connsiteX0" fmla="*/ 0 w 1138877"/>
              <a:gd name="connsiteY0" fmla="*/ 0 h 517672"/>
              <a:gd name="connsiteX1" fmla="*/ 1138877 w 1138877"/>
              <a:gd name="connsiteY1" fmla="*/ 0 h 517672"/>
              <a:gd name="connsiteX2" fmla="*/ 1138877 w 1138877"/>
              <a:gd name="connsiteY2" fmla="*/ 517672 h 517672"/>
              <a:gd name="connsiteX3" fmla="*/ 0 w 1138877"/>
              <a:gd name="connsiteY3" fmla="*/ 517672 h 517672"/>
              <a:gd name="connsiteX4" fmla="*/ 0 w 1138877"/>
              <a:gd name="connsiteY4" fmla="*/ 0 h 517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877" h="517672">
                <a:moveTo>
                  <a:pt x="0" y="0"/>
                </a:moveTo>
                <a:lnTo>
                  <a:pt x="1138877" y="0"/>
                </a:lnTo>
                <a:lnTo>
                  <a:pt x="1138877" y="517672"/>
                </a:lnTo>
                <a:lnTo>
                  <a:pt x="0" y="517672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39116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88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Dispensado da exigência de Decreto, inclusive aqueles de impacto irrelevante, quando promovidos pela Adm. Pública</a:t>
            </a:r>
            <a:endParaRPr lang="pt-BR" sz="88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Forma livre 104"/>
          <p:cNvSpPr/>
          <p:nvPr/>
        </p:nvSpPr>
        <p:spPr>
          <a:xfrm>
            <a:off x="2032613" y="5532307"/>
            <a:ext cx="1459267" cy="632997"/>
          </a:xfrm>
          <a:custGeom>
            <a:avLst/>
            <a:gdLst>
              <a:gd name="connsiteX0" fmla="*/ 0 w 1138877"/>
              <a:gd name="connsiteY0" fmla="*/ 0 h 517672"/>
              <a:gd name="connsiteX1" fmla="*/ 1138877 w 1138877"/>
              <a:gd name="connsiteY1" fmla="*/ 0 h 517672"/>
              <a:gd name="connsiteX2" fmla="*/ 1138877 w 1138877"/>
              <a:gd name="connsiteY2" fmla="*/ 517672 h 517672"/>
              <a:gd name="connsiteX3" fmla="*/ 0 w 1138877"/>
              <a:gd name="connsiteY3" fmla="*/ 517672 h 517672"/>
              <a:gd name="connsiteX4" fmla="*/ 0 w 1138877"/>
              <a:gd name="connsiteY4" fmla="*/ 0 h 517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877" h="517672">
                <a:moveTo>
                  <a:pt x="0" y="0"/>
                </a:moveTo>
                <a:lnTo>
                  <a:pt x="1138877" y="0"/>
                </a:lnTo>
                <a:lnTo>
                  <a:pt x="1138877" y="517672"/>
                </a:lnTo>
                <a:lnTo>
                  <a:pt x="0" y="517672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39116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88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Exige Decreto que declare o interesse público para a realização do evento. </a:t>
            </a:r>
            <a:endParaRPr lang="pt-BR" sz="88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2" name="Grupo 111"/>
          <p:cNvGrpSpPr/>
          <p:nvPr/>
        </p:nvGrpSpPr>
        <p:grpSpPr>
          <a:xfrm>
            <a:off x="4032330" y="2060848"/>
            <a:ext cx="1236764" cy="1633237"/>
            <a:chOff x="1819274" y="2621766"/>
            <a:chExt cx="2456267" cy="903785"/>
          </a:xfrm>
        </p:grpSpPr>
        <p:cxnSp>
          <p:nvCxnSpPr>
            <p:cNvPr id="113" name="Conector de seta reta 112"/>
            <p:cNvCxnSpPr/>
            <p:nvPr/>
          </p:nvCxnSpPr>
          <p:spPr>
            <a:xfrm>
              <a:off x="2553000" y="2621766"/>
              <a:ext cx="172254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ector angulado 113"/>
            <p:cNvCxnSpPr/>
            <p:nvPr/>
          </p:nvCxnSpPr>
          <p:spPr>
            <a:xfrm rot="5400000" flipH="1" flipV="1">
              <a:off x="1759841" y="2713344"/>
              <a:ext cx="871640" cy="752774"/>
            </a:xfrm>
            <a:prstGeom prst="bentConnector3">
              <a:avLst>
                <a:gd name="adj1" fmla="val 10391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Elipse 107"/>
          <p:cNvSpPr/>
          <p:nvPr/>
        </p:nvSpPr>
        <p:spPr>
          <a:xfrm>
            <a:off x="4402140" y="1952759"/>
            <a:ext cx="514957" cy="2561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800" dirty="0" smtClean="0"/>
              <a:t>Não</a:t>
            </a:r>
            <a:endParaRPr lang="pt-BR" sz="800" dirty="0"/>
          </a:p>
        </p:txBody>
      </p:sp>
      <p:sp>
        <p:nvSpPr>
          <p:cNvPr id="34" name="Elipse 33"/>
          <p:cNvSpPr/>
          <p:nvPr/>
        </p:nvSpPr>
        <p:spPr>
          <a:xfrm>
            <a:off x="2114383" y="2579205"/>
            <a:ext cx="514957" cy="2561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800" dirty="0" smtClean="0"/>
              <a:t>Não</a:t>
            </a:r>
            <a:endParaRPr lang="pt-BR" sz="800" dirty="0"/>
          </a:p>
        </p:txBody>
      </p:sp>
      <p:sp>
        <p:nvSpPr>
          <p:cNvPr id="53" name="Elipse 52"/>
          <p:cNvSpPr/>
          <p:nvPr/>
        </p:nvSpPr>
        <p:spPr>
          <a:xfrm>
            <a:off x="4438553" y="2707282"/>
            <a:ext cx="514957" cy="2561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800" dirty="0" smtClean="0"/>
              <a:t>Não</a:t>
            </a:r>
            <a:endParaRPr lang="pt-BR" sz="800" dirty="0"/>
          </a:p>
        </p:txBody>
      </p:sp>
      <p:grpSp>
        <p:nvGrpSpPr>
          <p:cNvPr id="116" name="Grupo 115"/>
          <p:cNvGrpSpPr/>
          <p:nvPr/>
        </p:nvGrpSpPr>
        <p:grpSpPr>
          <a:xfrm>
            <a:off x="509296" y="4153469"/>
            <a:ext cx="653378" cy="269004"/>
            <a:chOff x="2002506" y="2351194"/>
            <a:chExt cx="3049335" cy="2373950"/>
          </a:xfrm>
        </p:grpSpPr>
        <p:cxnSp>
          <p:nvCxnSpPr>
            <p:cNvPr id="117" name="Conector de seta reta 116"/>
            <p:cNvCxnSpPr/>
            <p:nvPr/>
          </p:nvCxnSpPr>
          <p:spPr>
            <a:xfrm>
              <a:off x="2699793" y="4718110"/>
              <a:ext cx="235204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ector angulado 117"/>
            <p:cNvCxnSpPr/>
            <p:nvPr/>
          </p:nvCxnSpPr>
          <p:spPr>
            <a:xfrm rot="16200000" flipH="1">
              <a:off x="1164174" y="3189526"/>
              <a:ext cx="2373950" cy="697286"/>
            </a:xfrm>
            <a:prstGeom prst="bentConnector3">
              <a:avLst>
                <a:gd name="adj1" fmla="val 9977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8874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348</Words>
  <Application>Microsoft Office PowerPoint</Application>
  <PresentationFormat>Apresentação na tela (4:3)</PresentationFormat>
  <Paragraphs>49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Hueliton Mendes Rodrigues</dc:creator>
  <cp:lastModifiedBy>Ana Cristina Cordeiro da Silva</cp:lastModifiedBy>
  <cp:revision>70</cp:revision>
  <cp:lastPrinted>2019-05-20T18:10:41Z</cp:lastPrinted>
  <dcterms:created xsi:type="dcterms:W3CDTF">2017-06-07T12:21:19Z</dcterms:created>
  <dcterms:modified xsi:type="dcterms:W3CDTF">2019-12-30T19:50:22Z</dcterms:modified>
</cp:coreProperties>
</file>